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590" r:id="rId2"/>
    <p:sldId id="591" r:id="rId3"/>
    <p:sldId id="293" r:id="rId4"/>
    <p:sldId id="259" r:id="rId5"/>
    <p:sldId id="295" r:id="rId6"/>
    <p:sldId id="456" r:id="rId7"/>
    <p:sldId id="317" r:id="rId8"/>
    <p:sldId id="441" r:id="rId9"/>
    <p:sldId id="457" r:id="rId10"/>
    <p:sldId id="458" r:id="rId11"/>
    <p:sldId id="459" r:id="rId12"/>
    <p:sldId id="593" r:id="rId13"/>
    <p:sldId id="412" r:id="rId14"/>
    <p:sldId id="5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293"/>
            <p14:sldId id="259"/>
            <p14:sldId id="295"/>
            <p14:sldId id="456"/>
            <p14:sldId id="317"/>
            <p14:sldId id="441"/>
            <p14:sldId id="457"/>
            <p14:sldId id="458"/>
            <p14:sldId id="459"/>
            <p14:sldId id="593"/>
            <p14:sldId id="412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 autoAdjust="0"/>
    <p:restoredTop sz="93253" autoAdjust="0"/>
  </p:normalViewPr>
  <p:slideViewPr>
    <p:cSldViewPr snapToGrid="0" snapToObjects="1">
      <p:cViewPr>
        <p:scale>
          <a:sx n="108" d="100"/>
          <a:sy n="108" d="100"/>
        </p:scale>
        <p:origin x="162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xmlns="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1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gnps.ucsd.edu/ProteoSAFe/result.jsp?task=1ad7bc366aef45ce81d2dfcca0a9a5e7&amp;view=view_all_clusters_withID_beta#%7B%22main.LibraryID_input%22%3A%22steno%22%7D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view=network_displayer&amp;componentindex=18&amp;task=1ad7bc366aef45ce81d2dfcca0a9a5e7#%7B%7D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4.emf"/><Relationship Id="rId5" Type="http://schemas.openxmlformats.org/officeDocument/2006/relationships/hyperlink" Target="https://gnps.ucsd.edu/ProteoSAFe/result.jsp?view=network_displayer&amp;componentindex=18&amp;task=1ad7bc366aef45ce81d2dfcca0a9a5e7#%7B%7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4" Type="http://schemas.openxmlformats.org/officeDocument/2006/relationships/hyperlink" Target="https://groups.google.com/forum/#!forum/molecular_networking_bug_reports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result.jsp?task=1ad7bc366aef45ce81d2dfcca0a9a5e7&amp;view=view_all_annotations_DB#%7B%22main.Compound_Name_input%22%3A%22mycin%22%7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1ad7bc366aef45ce81d2dfcca0a9a5e7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Natural Product </a:t>
            </a:r>
            <a:r>
              <a:rPr lang="en-US" sz="3000" b="1" dirty="0" err="1" smtClean="0"/>
              <a:t>Dereplication</a:t>
            </a:r>
            <a:r>
              <a:rPr lang="en-US" sz="3000" b="1" dirty="0" smtClean="0"/>
              <a:t> and molecular networking with the Global Natural Products Social Networking (GNPS) platform</a:t>
            </a:r>
            <a:endParaRPr lang="en-US" sz="3000" b="1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387"/>
            <a:ext cx="9144000" cy="28337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13032" y="2864031"/>
            <a:ext cx="1130968" cy="21337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    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51326" y="3013454"/>
            <a:ext cx="656529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1" y="1447572"/>
            <a:ext cx="5395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smtClean="0"/>
              <a:t>Search for “steno”</a:t>
            </a:r>
          </a:p>
          <a:p>
            <a:pPr algn="r"/>
            <a:r>
              <a:rPr lang="en-US" sz="2200" dirty="0"/>
              <a:t>i</a:t>
            </a:r>
            <a:r>
              <a:rPr lang="en-US" sz="2200" dirty="0" smtClean="0"/>
              <a:t>n the “</a:t>
            </a:r>
            <a:r>
              <a:rPr lang="en-US" sz="2200" dirty="0" err="1" smtClean="0"/>
              <a:t>LibraryID</a:t>
            </a:r>
            <a:r>
              <a:rPr lang="en-US" sz="2200" dirty="0" smtClean="0"/>
              <a:t>” column</a:t>
            </a:r>
            <a:endParaRPr lang="en-US" sz="2200" dirty="0"/>
          </a:p>
        </p:txBody>
      </p:sp>
      <p:cxnSp>
        <p:nvCxnSpPr>
          <p:cNvPr id="13" name="Straight Connector 12"/>
          <p:cNvCxnSpPr>
            <a:stCxn id="6" idx="1"/>
          </p:cNvCxnSpPr>
          <p:nvPr/>
        </p:nvCxnSpPr>
        <p:spPr>
          <a:xfrm flipH="1" flipV="1">
            <a:off x="6096000" y="2217014"/>
            <a:ext cx="1917032" cy="753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052754" y="2085471"/>
            <a:ext cx="0" cy="778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22" y="1113517"/>
            <a:ext cx="5428261" cy="5409387"/>
          </a:xfrm>
          <a:prstGeom prst="rect">
            <a:avLst/>
          </a:prstGeom>
        </p:spPr>
      </p:pic>
      <p:sp>
        <p:nvSpPr>
          <p:cNvPr id="4" name="Left Arrow 4">
            <a:extLst>
              <a:ext uri="{FF2B5EF4-FFF2-40B4-BE49-F238E27FC236}">
                <a16:creationId xmlns:a16="http://schemas.microsoft.com/office/drawing/2014/main" xmlns="" id="{230CA844-1695-4EE8-94BF-3DC4985D913D}"/>
              </a:ext>
            </a:extLst>
          </p:cNvPr>
          <p:cNvSpPr/>
          <p:nvPr/>
        </p:nvSpPr>
        <p:spPr>
          <a:xfrm rot="5400000">
            <a:off x="8204531" y="6248683"/>
            <a:ext cx="29936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xmlns="" id="{230CA844-1695-4EE8-94BF-3DC4985D913D}"/>
              </a:ext>
            </a:extLst>
          </p:cNvPr>
          <p:cNvSpPr/>
          <p:nvPr/>
        </p:nvSpPr>
        <p:spPr>
          <a:xfrm>
            <a:off x="4392626" y="4819102"/>
            <a:ext cx="607570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5721" y="1585213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Strept</a:t>
            </a:r>
            <a:r>
              <a:rPr lang="en-US" i="1" dirty="0" smtClean="0"/>
              <a:t>. </a:t>
            </a:r>
            <a:r>
              <a:rPr lang="en-US" i="1" dirty="0" err="1" smtClean="0"/>
              <a:t>roseosporus</a:t>
            </a:r>
            <a:r>
              <a:rPr lang="en-US" i="1" dirty="0" smtClean="0"/>
              <a:t> </a:t>
            </a:r>
            <a:r>
              <a:rPr lang="en-US" dirty="0" smtClean="0"/>
              <a:t>in Red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48809"/>
          <a:stretch/>
        </p:blipFill>
        <p:spPr>
          <a:xfrm>
            <a:off x="250896" y="1573653"/>
            <a:ext cx="543413" cy="409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50587"/>
          <a:stretch/>
        </p:blipFill>
        <p:spPr>
          <a:xfrm>
            <a:off x="250896" y="2188062"/>
            <a:ext cx="543413" cy="3948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025" y="2188062"/>
            <a:ext cx="246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Strept</a:t>
            </a:r>
            <a:r>
              <a:rPr lang="en-US" i="1" dirty="0"/>
              <a:t>. </a:t>
            </a:r>
            <a:r>
              <a:rPr lang="en-US" dirty="0"/>
              <a:t>DSM4950 in Blue</a:t>
            </a:r>
          </a:p>
        </p:txBody>
      </p:sp>
    </p:spTree>
    <p:extLst>
      <p:ext uri="{BB962C8B-B14F-4D97-AF65-F5344CB8AC3E}">
        <p14:creationId xmlns:p14="http://schemas.microsoft.com/office/powerpoint/2010/main" val="1438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48" y="1116486"/>
            <a:ext cx="5478652" cy="543306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xmlns="" id="{230CA844-1695-4EE8-94BF-3DC4985D913D}"/>
              </a:ext>
            </a:extLst>
          </p:cNvPr>
          <p:cNvSpPr/>
          <p:nvPr/>
        </p:nvSpPr>
        <p:spPr>
          <a:xfrm rot="16200000">
            <a:off x="5366871" y="5566014"/>
            <a:ext cx="819185" cy="281093"/>
          </a:xfrm>
          <a:prstGeom prst="leftArrow">
            <a:avLst>
              <a:gd name="adj1" fmla="val 42065"/>
              <a:gd name="adj2" fmla="val 87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835" y="12340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Highlighting key fragments 	</a:t>
            </a:r>
          </a:p>
          <a:p>
            <a:r>
              <a:rPr lang="en-US" dirty="0"/>
              <a:t>	</a:t>
            </a:r>
            <a:r>
              <a:rPr lang="en-US" dirty="0" smtClean="0"/>
              <a:t>	in </a:t>
            </a:r>
            <a:r>
              <a:rPr lang="en-US" dirty="0" err="1" smtClean="0"/>
              <a:t>Stenothricins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Network of </a:t>
            </a:r>
            <a:r>
              <a:rPr lang="en-US" dirty="0" err="1" smtClean="0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6" y="1972510"/>
            <a:ext cx="3116255" cy="3685893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rot="1800000" flipV="1">
            <a:off x="1324514" y="2047885"/>
            <a:ext cx="597171" cy="498887"/>
          </a:xfrm>
          <a:prstGeom prst="bentConnector3">
            <a:avLst>
              <a:gd name="adj1" fmla="val 5517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18365" y="1988204"/>
            <a:ext cx="147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</a:t>
            </a:r>
            <a:r>
              <a:rPr lang="en-US" b="1" dirty="0" smtClean="0"/>
              <a:t>/</a:t>
            </a:r>
            <a:r>
              <a:rPr lang="en-US" b="1" i="1" dirty="0" smtClean="0"/>
              <a:t>z</a:t>
            </a:r>
            <a:r>
              <a:rPr lang="en-US" b="1" dirty="0" smtClean="0"/>
              <a:t> 894 for the core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29259" y="5018188"/>
            <a:ext cx="97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1. Load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9634" y="5697151"/>
            <a:ext cx="92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3. Display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xmlns="" id="{230CA844-1695-4EE8-94BF-3DC4985D913D}"/>
              </a:ext>
            </a:extLst>
          </p:cNvPr>
          <p:cNvSpPr/>
          <p:nvPr/>
        </p:nvSpPr>
        <p:spPr>
          <a:xfrm rot="19891032">
            <a:off x="6501333" y="6028643"/>
            <a:ext cx="530899" cy="281093"/>
          </a:xfrm>
          <a:prstGeom prst="leftArrow">
            <a:avLst>
              <a:gd name="adj1" fmla="val 42065"/>
              <a:gd name="adj2" fmla="val 87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709157" y="6314798"/>
            <a:ext cx="386843" cy="142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629259" y="6487339"/>
            <a:ext cx="93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2. Fill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970" y="489172"/>
            <a:ext cx="88760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Workshop Tasks: </a:t>
            </a:r>
          </a:p>
          <a:p>
            <a:endParaRPr lang="en-US" sz="2800" u="sng" dirty="0"/>
          </a:p>
          <a:p>
            <a:pPr marL="342900" indent="-342900">
              <a:buAutoNum type="arabicPeriod"/>
            </a:pPr>
            <a:r>
              <a:rPr lang="en-US" sz="2800" dirty="0" smtClean="0"/>
              <a:t>Find putative analog of </a:t>
            </a:r>
            <a:r>
              <a:rPr lang="en-US" sz="2800" dirty="0" err="1" smtClean="0"/>
              <a:t>Arylomycin</a:t>
            </a: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Find putative analog of </a:t>
            </a:r>
            <a:r>
              <a:rPr lang="en-US" sz="2800" dirty="0" err="1" smtClean="0"/>
              <a:t>Mureidomycin</a:t>
            </a:r>
            <a:r>
              <a:rPr lang="en-US" sz="2800" dirty="0" smtClean="0"/>
              <a:t> D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Which organism were these compounds found in?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The</a:t>
            </a:r>
            <a:r>
              <a:rPr lang="en-US" sz="2800" dirty="0"/>
              <a:t> </a:t>
            </a:r>
            <a:r>
              <a:rPr lang="en-US" sz="2800" dirty="0" smtClean="0"/>
              <a:t>“Stenothricin GNPS” (left) 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roduces a core ion (</a:t>
            </a:r>
            <a:r>
              <a:rPr lang="en-US" sz="2800" i="1" dirty="0" smtClean="0"/>
              <a:t>m</a:t>
            </a:r>
            <a:r>
              <a:rPr lang="en-US" sz="2800" dirty="0" smtClean="0"/>
              <a:t>/</a:t>
            </a:r>
            <a:r>
              <a:rPr lang="en-US" sz="2800" i="1" dirty="0" smtClean="0"/>
              <a:t>z</a:t>
            </a:r>
            <a:r>
              <a:rPr lang="en-US" sz="2800" dirty="0" smtClean="0"/>
              <a:t> 853): </a:t>
            </a:r>
          </a:p>
          <a:p>
            <a:r>
              <a:rPr lang="en-US" sz="2800" dirty="0" smtClean="0"/>
              <a:t>detect novel derivatives </a:t>
            </a:r>
          </a:p>
          <a:p>
            <a:r>
              <a:rPr lang="en-US" sz="2800" dirty="0" smtClean="0"/>
              <a:t>with molecular networking</a:t>
            </a:r>
          </a:p>
        </p:txBody>
      </p:sp>
      <p:pic>
        <p:nvPicPr>
          <p:cNvPr id="4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05" y="3732212"/>
            <a:ext cx="2222500" cy="28067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663275" y="3921297"/>
            <a:ext cx="210312" cy="2926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63079" y="4284120"/>
            <a:ext cx="17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853 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for the core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Utilize GNPS online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library identifications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molecular network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Discover new antibiotic analogs exercise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Link to the GNPS job: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gnps.ucsd.edu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ProteoSAFe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status.jsp?task</a:t>
            </a:r>
            <a:r>
              <a:rPr lang="en-US" dirty="0">
                <a:hlinkClick r:id="rId4"/>
              </a:rPr>
              <a:t>=1ad7bc366aef45ce81d2dfcca0a9a5e7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25360" y="42333"/>
            <a:ext cx="1912776" cy="153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22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3430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475790" y="1617579"/>
            <a:ext cx="935789" cy="177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9000" y="42333"/>
            <a:ext cx="719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Lets analyze your molecular network.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155046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 Done Job</a:t>
            </a:r>
            <a:endParaRPr lang="en-US" dirty="0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9966" y="2274516"/>
            <a:ext cx="1279822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Known Compounds</a:t>
            </a:r>
            <a:endParaRPr lang="en-US" dirty="0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 </a:t>
            </a:r>
            <a:r>
              <a:rPr lang="en-US" dirty="0" err="1" smtClean="0"/>
              <a:t>Stenothricin</a:t>
            </a:r>
            <a:r>
              <a:rPr lang="en-US" dirty="0" smtClean="0"/>
              <a:t>, </a:t>
            </a:r>
            <a:r>
              <a:rPr lang="en-US" dirty="0" err="1" smtClean="0"/>
              <a:t>Arylomycin</a:t>
            </a:r>
            <a:r>
              <a:rPr lang="en-US" dirty="0" smtClean="0"/>
              <a:t>, </a:t>
            </a:r>
            <a:r>
              <a:rPr lang="en-US" dirty="0" err="1" smtClean="0"/>
              <a:t>Mureidomycin</a:t>
            </a:r>
            <a:r>
              <a:rPr lang="en-US" dirty="0" smtClean="0"/>
              <a:t>, </a:t>
            </a:r>
            <a:r>
              <a:rPr lang="en-US" dirty="0" err="1" smtClean="0"/>
              <a:t>Daptomycin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9" y="1575969"/>
            <a:ext cx="7026442" cy="4865606"/>
          </a:xfrm>
          <a:prstGeom prst="rect">
            <a:avLst/>
          </a:prstGeom>
        </p:spPr>
      </p:pic>
      <p:sp>
        <p:nvSpPr>
          <p:cNvPr id="6" name="Left Arrow 4">
            <a:extLst>
              <a:ext uri="{FF2B5EF4-FFF2-40B4-BE49-F238E27FC236}">
                <a16:creationId xmlns:a16="http://schemas.microsoft.com/office/drawing/2014/main" xmlns="" id="{3CC296BB-E354-468A-8D5E-10D589D88EE7}"/>
              </a:ext>
            </a:extLst>
          </p:cNvPr>
          <p:cNvSpPr/>
          <p:nvPr/>
        </p:nvSpPr>
        <p:spPr>
          <a:xfrm rot="20773592">
            <a:off x="3840015" y="200577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9223" y="6441575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4" y="1115187"/>
            <a:ext cx="7026442" cy="4865606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xmlns="" id="{3CC296BB-E354-468A-8D5E-10D589D88EE7}"/>
              </a:ext>
            </a:extLst>
          </p:cNvPr>
          <p:cNvSpPr/>
          <p:nvPr/>
        </p:nvSpPr>
        <p:spPr>
          <a:xfrm rot="20773592">
            <a:off x="1856233" y="1850794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430" t="27417" r="40285" b="9256"/>
          <a:stretch/>
        </p:blipFill>
        <p:spPr>
          <a:xfrm>
            <a:off x="2553131" y="3213398"/>
            <a:ext cx="4641753" cy="316238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Visualize MS/MS Match</a:t>
            </a:r>
            <a:endParaRPr lang="en-US"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372"/>
            <a:ext cx="8998286" cy="4784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19450" y="1638300"/>
            <a:ext cx="844550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4">
            <a:extLst>
              <a:ext uri="{FF2B5EF4-FFF2-40B4-BE49-F238E27FC236}">
                <a16:creationId xmlns:a16="http://schemas.microsoft.com/office/drawing/2014/main" xmlns="" id="{3CC296BB-E354-468A-8D5E-10D589D88EE7}"/>
              </a:ext>
            </a:extLst>
          </p:cNvPr>
          <p:cNvSpPr/>
          <p:nvPr/>
        </p:nvSpPr>
        <p:spPr>
          <a:xfrm rot="20773592">
            <a:off x="3854812" y="1413884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Explore Molecular Networks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14407" y="2302135"/>
            <a:ext cx="1640435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3 - Molecular Networking Exploration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35344</TotalTime>
  <Words>315</Words>
  <Application>Microsoft Macintosh PowerPoint</Application>
  <PresentationFormat>On-screen Show (4:3)</PresentationFormat>
  <Paragraphs>81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Wingdings</vt:lpstr>
      <vt:lpstr>Arial</vt:lpstr>
      <vt:lpstr>Office Theme</vt:lpstr>
      <vt:lpstr>PowerPoint Presentation</vt:lpstr>
      <vt:lpstr>Objectives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427</cp:revision>
  <cp:lastPrinted>2019-06-22T21:08:34Z</cp:lastPrinted>
  <dcterms:created xsi:type="dcterms:W3CDTF">2016-06-07T18:04:52Z</dcterms:created>
  <dcterms:modified xsi:type="dcterms:W3CDTF">2019-07-05T20:44:11Z</dcterms:modified>
</cp:coreProperties>
</file>